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2C322A55-51B4-4FD5-99E7-D7355E5676DF}" type="datetime1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02/11/2021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CC096EA3-2360-4784-A26C-0081BD7895F6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F95CFE65-495B-4B3F-9DCA-60952A0E400B}" type="datetime1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02/11/2021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1271CFE6-3C78-4BFC-9BEF-CE10A5E564D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54880" y="3485520"/>
            <a:ext cx="8825400" cy="1291680"/>
          </a:xfrm>
          <a:prstGeom prst="rect">
            <a:avLst/>
          </a:prstGeom>
          <a:noFill/>
          <a:ln>
            <a:noFill/>
          </a:ln>
        </p:spPr>
        <p:txBody>
          <a:bodyPr lIns="0" rIns="0" tIns="146520" bIns="0" anchor="b">
            <a:noAutofit/>
          </a:bodyPr>
          <a:p>
            <a:pPr marL="12600">
              <a:lnSpc>
                <a:spcPts val="6180"/>
              </a:lnSpc>
              <a:spcBef>
                <a:spcPts val="1154"/>
              </a:spcBef>
            </a:pPr>
            <a:r>
              <a:rPr b="0" lang="en-US" sz="7200" spc="-7" strike="noStrike">
                <a:solidFill>
                  <a:srgbClr val="ebebeb"/>
                </a:solidFill>
                <a:latin typeface="Century Gothic"/>
              </a:rPr>
              <a:t>Diagrams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8ad0d6"/>
                </a:solidFill>
                <a:latin typeface="Century Gothic"/>
              </a:rPr>
              <a:t>Package and Deployment Diagram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092D9BB8-4F7C-4023-99E5-69ED70CF775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Importing Packages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D18AF16B-C048-48F4-A51E-37F2836C8325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1255680" y="2205360"/>
            <a:ext cx="8946360" cy="41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To access an element in another package, you have to use full scoped names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Alternatively, a package can be imported that causes all the public elements to be available without using full scoped names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imported packages is called target packages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import creates a dependency &amp; is shown with a dashed arrow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arrow points to the target packages &amp; uses &lt;&lt;import&gt;&gt; stereotype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 package can import a specific element of the whole 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Note that element should be public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Import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E64B87F2-7875-4B44-8052-9C64BBA51C9C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10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35" name="Picture 6" descr=""/>
          <p:cNvPicPr/>
          <p:nvPr/>
        </p:nvPicPr>
        <p:blipFill>
          <a:blip r:embed="rId1"/>
          <a:stretch/>
        </p:blipFill>
        <p:spPr>
          <a:xfrm>
            <a:off x="1103400" y="1814400"/>
            <a:ext cx="8946360" cy="467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Import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import relation itself has visibility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An import can be public import or private import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In public import, elements have public visibility inside the importin pancakes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To avoid exposing the imported packages elements, you can use private import by specifying &lt;&lt;access&gt;&gt; stereotype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396BA0DB-5411-4E6D-B51F-49E18D346F03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10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Example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40" name="Content Placeholder 6" descr=""/>
          <p:cNvPicPr/>
          <p:nvPr/>
        </p:nvPicPr>
        <p:blipFill>
          <a:blip r:embed="rId1"/>
          <a:stretch/>
        </p:blipFill>
        <p:spPr>
          <a:xfrm>
            <a:off x="874800" y="2438280"/>
            <a:ext cx="8946720" cy="3434760"/>
          </a:xfrm>
          <a:prstGeom prst="rect">
            <a:avLst/>
          </a:prstGeom>
          <a:ln>
            <a:noFill/>
          </a:ln>
        </p:spPr>
      </p:pic>
      <p:sp>
        <p:nvSpPr>
          <p:cNvPr id="141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3C0AF2A8-855A-4021-8443-9605DDBA0F5A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43" name="Content Placeholder 4" descr=""/>
          <p:cNvPicPr/>
          <p:nvPr/>
        </p:nvPicPr>
        <p:blipFill>
          <a:blip r:embed="rId1"/>
          <a:stretch/>
        </p:blipFill>
        <p:spPr>
          <a:xfrm>
            <a:off x="1676520" y="2666880"/>
            <a:ext cx="7967880" cy="3504960"/>
          </a:xfrm>
          <a:prstGeom prst="rect">
            <a:avLst/>
          </a:prstGeom>
          <a:ln>
            <a:noFill/>
          </a:ln>
        </p:spPr>
      </p:pic>
      <p:sp>
        <p:nvSpPr>
          <p:cNvPr id="144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A9CBA3E0-D8B9-4E91-8743-5DF6856BE0D6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When to use?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To show high-level view of the system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view could be requirements or design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Organize the complexity by dividing the system into modules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Keep track of dependencies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Understand how major parts of the system relate to each other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B82F0D8C-3D23-45EF-AF35-FBAE2EA591AD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Deployment Diagram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Represents the physical view in Kruchen’s 4+1 model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Concerned with the physical elements of the system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These elements are executable files and the hardware they run 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Describes the elements, where they are located on the hardware and how the communicate with each other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241BA56A-4E88-4647-B5C1-348ECAAE576C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Node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core part in a deployment diagram is a node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It shows the computer hardware and is shown in a 3D box with &lt;&lt;device&gt;&gt; stereotype and a name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name can be general or specific name i.e. PC is general name, but windows 10 x64 is a specific name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F2F13951-9E7B-42B2-8E72-E54588AD1AF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54" name="Picture 5" descr=""/>
          <p:cNvPicPr/>
          <p:nvPr/>
        </p:nvPicPr>
        <p:blipFill>
          <a:blip r:embed="rId1"/>
          <a:stretch/>
        </p:blipFill>
        <p:spPr>
          <a:xfrm>
            <a:off x="1024920" y="4495680"/>
            <a:ext cx="9316440" cy="137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Node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Nodes don’t need to represent a hardware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Some type of the software provide an execution environment in which other software components can be executed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So, a node can be hardware or software resources that can host software or related files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 software node can be an application context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Generally not part of the software that is developed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Provide by a third-[arty that provides services to our software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Examples of such execution environments are OS, Web server, Docker, App server, etc.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C5EFB47E-8C96-47C1-9D8E-C38D46DC1C73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Example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2DDB9FFB-C2DC-4520-9EBC-12120CA51826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60" name="Picture 4" descr=""/>
          <p:cNvPicPr/>
          <p:nvPr/>
        </p:nvPicPr>
        <p:blipFill>
          <a:blip r:embed="rId1"/>
          <a:stretch/>
        </p:blipFill>
        <p:spPr>
          <a:xfrm>
            <a:off x="644040" y="1295280"/>
            <a:ext cx="3924360" cy="5181840"/>
          </a:xfrm>
          <a:prstGeom prst="rect">
            <a:avLst/>
          </a:prstGeom>
          <a:ln>
            <a:noFill/>
          </a:ln>
        </p:spPr>
      </p:pic>
      <p:pic>
        <p:nvPicPr>
          <p:cNvPr id="161" name="Picture 6" descr=""/>
          <p:cNvPicPr/>
          <p:nvPr/>
        </p:nvPicPr>
        <p:blipFill>
          <a:blip r:embed="rId2"/>
          <a:stretch/>
        </p:blipFill>
        <p:spPr>
          <a:xfrm>
            <a:off x="5348520" y="2612160"/>
            <a:ext cx="4686480" cy="307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Package Diagram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Packages/namespaces are used to organize classes in a large application.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This reduces the complexity pf understanding the architecture of the application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UML provides packages to model o group of classes.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packages are places in a package diagram along with their dependencies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are part of the development view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A0C9900-58C4-42F4-8381-5D2F54E1C294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Node Communication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 node may have to communicate with other nodes to fulfil its tasks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This is shown through communication oaths; a solid line that connects two nodes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type of communication is shown through a stereotype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FD34C4F3-EEAE-4AEC-9DEF-7216991B6E4A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65" name="Picture 5" descr=""/>
          <p:cNvPicPr/>
          <p:nvPr/>
        </p:nvPicPr>
        <p:blipFill>
          <a:blip r:embed="rId1"/>
          <a:stretch/>
        </p:blipFill>
        <p:spPr>
          <a:xfrm>
            <a:off x="1676520" y="4578120"/>
            <a:ext cx="7086240" cy="219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Artifacts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An artifact is a physical file that is generated pout of software development process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An artifact can be of the following type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Executable, such as .exe or .jar file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Libraries, such as .lib, .dll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Source files, such as .cpp, .java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Configuration files used by software att runtime, such as .xml or .ini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15A0312A-AFEB-44B5-A58F-0F40E7F6E521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Artifacts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UML provides multiple notations for represents artifacts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Artifacts are represented in a rectangle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With the &lt;&lt;artifact&gt;&gt; stereotype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With a document icon in the top right corner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With a dependency arrow towards the node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If there are too many artifacts, you can list them directly inside a node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You can also show dependency between artifacts through a dependency arrow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FF0F1682-C5DF-4611-A3F7-990C9F229717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Example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3" name="Content Placeholder 4" descr=""/>
          <p:cNvPicPr/>
          <p:nvPr/>
        </p:nvPicPr>
        <p:blipFill>
          <a:blip r:embed="rId1"/>
          <a:stretch/>
        </p:blipFill>
        <p:spPr>
          <a:xfrm>
            <a:off x="641880" y="4267080"/>
            <a:ext cx="10012320" cy="1676160"/>
          </a:xfrm>
          <a:prstGeom prst="rect">
            <a:avLst/>
          </a:prstGeom>
          <a:ln>
            <a:noFill/>
          </a:ln>
        </p:spPr>
      </p:pic>
      <p:sp>
        <p:nvSpPr>
          <p:cNvPr id="174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0822EE92-3474-4F7C-8491-1C70E8646517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75" name="Picture 5" descr=""/>
          <p:cNvPicPr/>
          <p:nvPr/>
        </p:nvPicPr>
        <p:blipFill>
          <a:blip r:embed="rId2"/>
          <a:stretch/>
        </p:blipFill>
        <p:spPr>
          <a:xfrm>
            <a:off x="4191120" y="2209680"/>
            <a:ext cx="2486160" cy="126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5" descr=""/>
          <p:cNvPicPr/>
          <p:nvPr/>
        </p:nvPicPr>
        <p:blipFill>
          <a:blip r:embed="rId1"/>
          <a:stretch/>
        </p:blipFill>
        <p:spPr>
          <a:xfrm>
            <a:off x="1246320" y="4359240"/>
            <a:ext cx="2943360" cy="2257560"/>
          </a:xfrm>
          <a:prstGeom prst="rect">
            <a:avLst/>
          </a:prstGeom>
          <a:ln>
            <a:noFill/>
          </a:ln>
        </p:spPr>
      </p:pic>
      <p:sp>
        <p:nvSpPr>
          <p:cNvPr id="17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Example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8" name="Content Placeholder 6" descr=""/>
          <p:cNvPicPr/>
          <p:nvPr/>
        </p:nvPicPr>
        <p:blipFill>
          <a:blip r:embed="rId2"/>
          <a:stretch/>
        </p:blipFill>
        <p:spPr>
          <a:xfrm>
            <a:off x="5303160" y="1851120"/>
            <a:ext cx="5563800" cy="4765320"/>
          </a:xfrm>
          <a:prstGeom prst="rect">
            <a:avLst/>
          </a:prstGeom>
          <a:ln>
            <a:noFill/>
          </a:ln>
        </p:spPr>
      </p:pic>
      <p:sp>
        <p:nvSpPr>
          <p:cNvPr id="179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00205B2C-A653-4F4E-BC13-464DC6F899E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80" name="Picture 4" descr=""/>
          <p:cNvPicPr/>
          <p:nvPr/>
        </p:nvPicPr>
        <p:blipFill>
          <a:blip r:embed="rId3"/>
          <a:stretch/>
        </p:blipFill>
        <p:spPr>
          <a:xfrm>
            <a:off x="1246320" y="1872720"/>
            <a:ext cx="2943360" cy="243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Artifacts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Software can be modularized through packages or components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These are ultimately complied into one or more files or artifacts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If an artifact is physical representation of a component, then the artifact </a:t>
            </a:r>
            <a:r>
              <a:rPr b="0" i="1" lang="en-US" sz="2000" spc="-1" strike="noStrike">
                <a:solidFill>
                  <a:srgbClr val="ffffff"/>
                </a:solidFill>
                <a:latin typeface="Century Gothic"/>
              </a:rPr>
              <a:t>manifest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that component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Note that artifact can manifest a class, package or a component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This relationship is shown through a dependency arrow with &lt;&lt;manifest&gt;&gt; stereotype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E129DCCC-00D2-4878-8E7F-6DD832A4FAA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Example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1BC5EC8F-E0FF-41D6-89C8-E48E8FD84470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86" name="Picture 4" descr=""/>
          <p:cNvPicPr/>
          <p:nvPr/>
        </p:nvPicPr>
        <p:blipFill>
          <a:blip r:embed="rId1"/>
          <a:stretch/>
        </p:blipFill>
        <p:spPr>
          <a:xfrm>
            <a:off x="1981080" y="1676520"/>
            <a:ext cx="6496560" cy="465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Advantages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Useful in all stages of the design process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Especially, in the earlier stages, you can get an overview of the architecture of the system without dealing with details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 rough sketch can be v=created that can be refined in the later stages of the software development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refinement can help express the current view of the physical system with other stakeholders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9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CC40441-E68B-4FC4-8B06-A7C6ACC5AD73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When to use?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Create rough sketch of the physical layout of the system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Discover issued involved in deployment process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Identify &amp; explore dependencies between your software &amp; its environment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Visualize the physical topology of the system's deployment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6F6DE9F5-58F6-4F8C-8123-D8B37F94605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Package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1" name="Content Placeholder 4" descr=""/>
          <p:cNvPicPr/>
          <p:nvPr/>
        </p:nvPicPr>
        <p:blipFill>
          <a:blip r:embed="rId1"/>
          <a:stretch/>
        </p:blipFill>
        <p:spPr>
          <a:xfrm>
            <a:off x="1066680" y="1834200"/>
            <a:ext cx="5924880" cy="3619800"/>
          </a:xfrm>
          <a:prstGeom prst="rect">
            <a:avLst/>
          </a:prstGeom>
          <a:ln>
            <a:noFill/>
          </a:ln>
        </p:spPr>
      </p:pic>
      <p:sp>
        <p:nvSpPr>
          <p:cNvPr id="102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12327A07-7848-4333-B577-E32DE2C47BAD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03" name="Picture 5" descr=""/>
          <p:cNvPicPr/>
          <p:nvPr/>
        </p:nvPicPr>
        <p:blipFill>
          <a:blip r:embed="rId2"/>
          <a:stretch/>
        </p:blipFill>
        <p:spPr>
          <a:xfrm>
            <a:off x="7894800" y="1834200"/>
            <a:ext cx="2457360" cy="361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Package content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 package organizes UML elements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These elements can be drawn inside the package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14AF5AA5-C2B3-4CED-BB0C-F7A97B3A7F60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07" name="Picture 4" descr=""/>
          <p:cNvPicPr/>
          <p:nvPr/>
        </p:nvPicPr>
        <p:blipFill>
          <a:blip r:embed="rId1"/>
          <a:stretch/>
        </p:blipFill>
        <p:spPr>
          <a:xfrm>
            <a:off x="1313280" y="3429000"/>
            <a:ext cx="3048120" cy="2266920"/>
          </a:xfrm>
          <a:prstGeom prst="rect">
            <a:avLst/>
          </a:prstGeom>
          <a:ln>
            <a:noFill/>
          </a:ln>
        </p:spPr>
      </p:pic>
      <p:pic>
        <p:nvPicPr>
          <p:cNvPr id="108" name="Picture 5" descr=""/>
          <p:cNvPicPr/>
          <p:nvPr/>
        </p:nvPicPr>
        <p:blipFill>
          <a:blip r:embed="rId2"/>
          <a:stretch/>
        </p:blipFill>
        <p:spPr>
          <a:xfrm>
            <a:off x="4939560" y="3580560"/>
            <a:ext cx="6250680" cy="211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Nested Packages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Packages can be nested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This allows us to model the deep nesting of the packages in large applications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E9DA1115-2803-4553-9870-5C7DCD5150E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12" name="Picture 5" descr=""/>
          <p:cNvPicPr/>
          <p:nvPr/>
        </p:nvPicPr>
        <p:blipFill>
          <a:blip r:embed="rId1"/>
          <a:stretch/>
        </p:blipFill>
        <p:spPr>
          <a:xfrm>
            <a:off x="3852360" y="4129920"/>
            <a:ext cx="3448080" cy="186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Nested Packages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4" name="Content Placeholder 4" descr=""/>
          <p:cNvPicPr/>
          <p:nvPr/>
        </p:nvPicPr>
        <p:blipFill>
          <a:blip r:embed="rId1"/>
          <a:stretch/>
        </p:blipFill>
        <p:spPr>
          <a:xfrm>
            <a:off x="656280" y="2819520"/>
            <a:ext cx="4877280" cy="3152880"/>
          </a:xfrm>
          <a:prstGeom prst="rect">
            <a:avLst/>
          </a:prstGeom>
          <a:ln>
            <a:noFill/>
          </a:ln>
        </p:spPr>
      </p:pic>
      <p:sp>
        <p:nvSpPr>
          <p:cNvPr id="115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1B18DAF5-F8DE-412C-BF89-34EA433B0846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16" name="Picture 5" descr=""/>
          <p:cNvPicPr/>
          <p:nvPr/>
        </p:nvPicPr>
        <p:blipFill>
          <a:blip r:embed="rId2"/>
          <a:stretch/>
        </p:blipFill>
        <p:spPr>
          <a:xfrm>
            <a:off x="6472440" y="3176640"/>
            <a:ext cx="3600720" cy="243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3B46626A-5F5E-4433-A7CA-63F50584FB08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19" name="Picture 5" descr=""/>
          <p:cNvPicPr/>
          <p:nvPr/>
        </p:nvPicPr>
        <p:blipFill>
          <a:blip r:embed="rId1"/>
          <a:stretch/>
        </p:blipFill>
        <p:spPr>
          <a:xfrm>
            <a:off x="4820040" y="3276720"/>
            <a:ext cx="5230440" cy="1647360"/>
          </a:xfrm>
          <a:prstGeom prst="rect">
            <a:avLst/>
          </a:prstGeom>
          <a:ln>
            <a:noFill/>
          </a:ln>
        </p:spPr>
      </p:pic>
      <p:pic>
        <p:nvPicPr>
          <p:cNvPr id="120" name="Content Placeholder 7" descr=""/>
          <p:cNvPicPr/>
          <p:nvPr/>
        </p:nvPicPr>
        <p:blipFill>
          <a:blip r:embed="rId2"/>
          <a:stretch/>
        </p:blipFill>
        <p:spPr>
          <a:xfrm>
            <a:off x="660600" y="2881080"/>
            <a:ext cx="3600720" cy="243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Element Visibility</a:t>
            </a:r>
            <a:br/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elements inside the packages can have two of visibility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Private: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Elements with public visibility can be used outside the package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Public: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Elements with the private visibility can be used only by elements of the same package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Public visibility uses the + sign &amp; private visibility use - sign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28B4F00B-AB39-46C1-8AEA-8207A8987500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46200" y="452880"/>
            <a:ext cx="9404280" cy="994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Example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25" name="Content Placeholder 4" descr=""/>
          <p:cNvPicPr/>
          <p:nvPr/>
        </p:nvPicPr>
        <p:blipFill>
          <a:blip r:embed="rId1"/>
          <a:stretch/>
        </p:blipFill>
        <p:spPr>
          <a:xfrm>
            <a:off x="2971800" y="4495680"/>
            <a:ext cx="8946720" cy="2042640"/>
          </a:xfrm>
          <a:prstGeom prst="rect">
            <a:avLst/>
          </a:prstGeom>
          <a:ln>
            <a:noFill/>
          </a:ln>
        </p:spPr>
      </p:pic>
      <p:sp>
        <p:nvSpPr>
          <p:cNvPr id="126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EDA27EFF-71C3-4D67-A647-A25B4CF5650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pic>
        <p:nvPicPr>
          <p:cNvPr id="127" name="Picture 5" descr=""/>
          <p:cNvPicPr/>
          <p:nvPr/>
        </p:nvPicPr>
        <p:blipFill>
          <a:blip r:embed="rId2"/>
          <a:stretch/>
        </p:blipFill>
        <p:spPr>
          <a:xfrm>
            <a:off x="646200" y="1471680"/>
            <a:ext cx="3972240" cy="270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Application>LibreOffice/6.4.6.2$Linux_X86_64 LibreOffice_project/40$Build-2</Application>
  <Words>879</Words>
  <Paragraphs>132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2020-11-30T06:13:32Z</dcterms:created>
  <dc:creator>Lenovo</dc:creator>
  <dc:description/>
  <dc:language>en-US</dc:language>
  <cp:lastModifiedBy>Lenovo</cp:lastModifiedBy>
  <dcterms:modified xsi:type="dcterms:W3CDTF">2020-12-08T06:06:09Z</dcterms:modified>
  <cp:revision>34</cp:revision>
  <dc:subject/>
  <dc:title>GRASP PATTERNS  AND ITS TYPES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ed">
    <vt:filetime>2018-10-18T00:00:00Z</vt:filetime>
  </property>
  <property fmtid="{D5CDD505-2E9C-101B-9397-08002B2CF9AE}" pid="4" name="Creator">
    <vt:lpwstr>Microsoft® PowerPoint® 2013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astSaved">
    <vt:filetime>2020-11-30T00:00:00Z</vt:filetime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Widescreen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28</vt:i4>
  </property>
</Properties>
</file>